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1F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F14"/>
          </a:solidFill>
          <a:ln w="12700">
            <a:solidFill>
              <a:srgbClr val="061F1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5212080" cy="6355080"/>
          </a:xfrm>
          <a:prstGeom prst="rect">
            <a:avLst/>
          </a:prstGeom>
          <a:solidFill>
            <a:srgbClr val="012D1B"/>
          </a:solidFill>
          <a:ln w="12700">
            <a:solidFill>
              <a:srgbClr val="012D1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347472"/>
            <a:ext cx="347472" cy="347472"/>
          </a:xfrm>
          <a:prstGeom prst="ellipse">
            <a:avLst/>
          </a:prstGeom>
          <a:solidFill>
            <a:srgbClr val="D4A017"/>
          </a:solidFill>
          <a:ln w="12700">
            <a:solidFill>
              <a:srgbClr val="F2D36B">
                <a:alpha val="9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301752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7F2D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SCPL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914400" y="548640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2D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Digital Agriculture</a:t>
            </a:r>
            <a:endParaRPr lang="en-US" sz="750" dirty="0"/>
          </a:p>
        </p:txBody>
      </p:sp>
      <p:sp>
        <p:nvSpPr>
          <p:cNvPr id="7" name="Text 5"/>
          <p:cNvSpPr/>
          <p:nvPr/>
        </p:nvSpPr>
        <p:spPr>
          <a:xfrm>
            <a:off x="621792" y="1280160"/>
            <a:ext cx="43891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2D36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SCPL KHET NAYAK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621792" y="1856232"/>
            <a:ext cx="3931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App Launch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640080" y="2505456"/>
            <a:ext cx="406908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850" b="1" dirty="0">
                <a:solidFill>
                  <a:srgbClr val="F7F2DF"/>
                </a:solidFill>
              </a:rPr>
              <a:t>Farmer Speaks. AI Creates the Farm Record.</a:t>
            </a:r>
            <a:endParaRPr lang="en-US" sz="1850" dirty="0"/>
          </a:p>
        </p:txBody>
      </p:sp>
      <p:sp>
        <p:nvSpPr>
          <p:cNvPr id="10" name="Shape 8"/>
          <p:cNvSpPr/>
          <p:nvPr/>
        </p:nvSpPr>
        <p:spPr>
          <a:xfrm>
            <a:off x="658368" y="3456432"/>
            <a:ext cx="3200400" cy="0"/>
          </a:xfrm>
          <a:prstGeom prst="line">
            <a:avLst/>
          </a:prstGeom>
          <a:noFill/>
          <a:ln w="25400">
            <a:solidFill>
              <a:srgbClr val="D4A01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3767328"/>
            <a:ext cx="411480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7F2DF"/>
                </a:solidFill>
              </a:rPr>
              <a:t>Press Conference &amp; Launch Ceremony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F7F2DF"/>
                </a:solidFill>
              </a:rPr>
              <a:t>19 October 2026 • 11:00 AM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F7F2DF"/>
                </a:solidFill>
              </a:rPr>
              <a:t>Patrakar Bhavan, Navi Peth, Pune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58368" y="5074920"/>
            <a:ext cx="4251960" cy="384048"/>
          </a:xfrm>
          <a:prstGeom prst="roundRect">
            <a:avLst>
              <a:gd name="adj" fmla="val 28571"/>
            </a:avLst>
          </a:prstGeom>
          <a:solidFill>
            <a:srgbClr val="F2D36B"/>
          </a:solidFill>
          <a:ln w="12700">
            <a:solidFill>
              <a:srgbClr val="F2D36B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68096" y="5170932"/>
            <a:ext cx="40325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61F1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Records → Evidence → Decisions → Services → Markets</a:t>
            </a:r>
            <a:endParaRPr lang="en-US" sz="850" dirty="0"/>
          </a:p>
        </p:txBody>
      </p:sp>
      <p:pic>
        <p:nvPicPr>
          <p:cNvPr id="14" name="Image 0" descr="/mnt/data/scpl_khet_nayak_event_cover_1600x120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0" y="800100"/>
            <a:ext cx="6217920" cy="4663440"/>
          </a:xfrm>
          <a:prstGeom prst="rect">
            <a:avLst/>
          </a:prstGeom>
        </p:spPr>
      </p:pic>
      <p:sp>
        <p:nvSpPr>
          <p:cNvPr id="15" name="Shape 12"/>
          <p:cNvSpPr/>
          <p:nvPr/>
        </p:nvSpPr>
        <p:spPr>
          <a:xfrm>
            <a:off x="5413248" y="347472"/>
            <a:ext cx="6355080" cy="5577840"/>
          </a:xfrm>
          <a:prstGeom prst="roundRect">
            <a:avLst>
              <a:gd name="adj" fmla="val 1967"/>
            </a:avLst>
          </a:prstGeom>
          <a:solidFill>
            <a:srgbClr val="FFFFFF">
              <a:alpha val="0"/>
            </a:srgbClr>
          </a:solidFill>
          <a:ln w="15240">
            <a:solidFill>
              <a:srgbClr val="D4A017">
                <a:alpha val="9000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F7F2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Share Croppers Private Limited  •  SCPL Digital Agriculture  •  www.sharecroppers.in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11475720" y="6473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7F2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2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47472"/>
            <a:ext cx="347472" cy="347472"/>
          </a:xfrm>
          <a:prstGeom prst="ellipse">
            <a:avLst/>
          </a:prstGeom>
          <a:solidFill>
            <a:srgbClr val="061F14"/>
          </a:solidFill>
          <a:ln w="12700">
            <a:solidFill>
              <a:srgbClr val="061F14">
                <a:alpha val="90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301752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61F1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SCPL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914400" y="548640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3B6D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Digital Agriculture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640080" y="868680"/>
            <a:ext cx="5212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D4A0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 IDEA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621792" y="1097280"/>
            <a:ext cx="5669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rgbClr val="061F1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farmer should not become a data-entry operator.</a:t>
            </a:r>
            <a:endParaRPr lang="en-US" sz="3100" dirty="0"/>
          </a:p>
        </p:txBody>
      </p:sp>
      <p:sp>
        <p:nvSpPr>
          <p:cNvPr id="7" name="Text 5"/>
          <p:cNvSpPr/>
          <p:nvPr/>
        </p:nvSpPr>
        <p:spPr>
          <a:xfrm>
            <a:off x="658368" y="2103120"/>
            <a:ext cx="512064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B65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Khet Nayak turns local-language voice, photos and bills into a structured digital farm record.</a:t>
            </a:r>
            <a:endParaRPr lang="en-US" sz="1350" dirty="0"/>
          </a:p>
        </p:txBody>
      </p:sp>
      <p:pic>
        <p:nvPicPr>
          <p:cNvPr id="8" name="Image 0" descr="/mnt/data/a_wide_cinematic_high_resolution_rural_technolog_batch_1.png">    </p:cNvPr>
          <p:cNvPicPr>
            <a:picLocks noChangeAspect="1"/>
          </p:cNvPicPr>
          <p:nvPr/>
        </p:nvPicPr>
        <p:blipFill>
          <a:blip r:embed="rId1"/>
          <a:srcRect l="21353" r="21353" t="0" b="0"/>
          <a:stretch/>
        </p:blipFill>
        <p:spPr>
          <a:xfrm>
            <a:off x="6492240" y="594360"/>
            <a:ext cx="5166360" cy="507492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428232" y="530352"/>
            <a:ext cx="5321808" cy="5212080"/>
          </a:xfrm>
          <a:prstGeom prst="roundRect">
            <a:avLst>
              <a:gd name="adj" fmla="val 2456"/>
            </a:avLst>
          </a:prstGeom>
          <a:solidFill>
            <a:srgbClr val="FFFFFF">
              <a:alpha val="0"/>
            </a:srgbClr>
          </a:solidFill>
          <a:ln w="15240">
            <a:solidFill>
              <a:srgbClr val="D4A017">
                <a:alpha val="9000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40080" y="2788920"/>
            <a:ext cx="4663440" cy="896112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E4E5D2">
                <a:alpha val="8000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59536" y="295351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🎙️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1417320" y="2990088"/>
            <a:ext cx="3703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1F1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Voice-first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1417320" y="3291840"/>
            <a:ext cx="370332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B65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Farmers can speak updates instead of typing long forms.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40080" y="3822192"/>
            <a:ext cx="4663440" cy="896112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E4E5D2">
                <a:alpha val="80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59536" y="398678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📸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1417320" y="4023360"/>
            <a:ext cx="3703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1F1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Evidence-first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1417320" y="4325112"/>
            <a:ext cx="370332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B65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Crop photos, bills and activity records become part of a season file.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640080" y="4855464"/>
            <a:ext cx="4663440" cy="896112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E4E5D2">
                <a:alpha val="8000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59536" y="5020056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📈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5056632"/>
            <a:ext cx="3703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1F1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Decision-first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417320" y="5358384"/>
            <a:ext cx="370332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B65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 supports P&amp;L, insurance, credit and market linkage.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502920" y="6528816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B65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Share Croppers Private Limited  •  SCPL Digital Agriculture  •  www.sharecroppers.in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5B65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12D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47472"/>
            <a:ext cx="347472" cy="347472"/>
          </a:xfrm>
          <a:prstGeom prst="ellipse">
            <a:avLst/>
          </a:prstGeom>
          <a:solidFill>
            <a:srgbClr val="D4A017"/>
          </a:solidFill>
          <a:ln w="12700">
            <a:solidFill>
              <a:srgbClr val="F2D36B">
                <a:alpha val="90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301752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7F2D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SCPL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914400" y="548640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2D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Digital Agriculture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658368" y="896112"/>
            <a:ext cx="5577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Farmer Speaks → AI Creates → FarmerFriend Verifies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85800" y="1938528"/>
            <a:ext cx="51206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7F2DF"/>
                </a:solidFill>
              </a:rPr>
              <a:t>A simple workflow designed for field reality — not office-style data entry.</a:t>
            </a:r>
            <a:endParaRPr lang="en-US" sz="1400" dirty="0"/>
          </a:p>
        </p:txBody>
      </p:sp>
      <p:pic>
        <p:nvPicPr>
          <p:cNvPr id="7" name="Image 0" descr="/mnt/data/a_wide_cinematic_high_resolution_rural_technolog_batch_1.png">    </p:cNvPr>
          <p:cNvPicPr>
            <a:picLocks noChangeAspect="1"/>
          </p:cNvPicPr>
          <p:nvPr/>
        </p:nvPicPr>
        <p:blipFill>
          <a:blip r:embed="rId1"/>
          <a:srcRect l="9435" r="9435" t="0" b="0"/>
          <a:stretch/>
        </p:blipFill>
        <p:spPr>
          <a:xfrm>
            <a:off x="6355080" y="658368"/>
            <a:ext cx="5074920" cy="352044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291072" y="594360"/>
            <a:ext cx="5212080" cy="3657600"/>
          </a:xfrm>
          <a:prstGeom prst="roundRect">
            <a:avLst>
              <a:gd name="adj" fmla="val 3500"/>
            </a:avLst>
          </a:prstGeom>
          <a:solidFill>
            <a:srgbClr val="FFFFFF">
              <a:alpha val="0"/>
            </a:srgbClr>
          </a:solidFill>
          <a:ln w="13970">
            <a:solidFill>
              <a:srgbClr val="D4A017">
                <a:alpha val="9000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58368" y="4709160"/>
            <a:ext cx="2697480" cy="960120"/>
          </a:xfrm>
          <a:prstGeom prst="roundRect">
            <a:avLst>
              <a:gd name="adj" fmla="val 11429"/>
            </a:avLst>
          </a:prstGeom>
          <a:solidFill>
            <a:srgbClr val="FBFAF3"/>
          </a:solidFill>
          <a:ln w="12700">
            <a:solidFill>
              <a:srgbClr val="D4A017">
                <a:alpha val="8000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822960" y="4946904"/>
            <a:ext cx="438912" cy="438912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46404" y="5038344"/>
            <a:ext cx="182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61F14"/>
                </a:solidFill>
              </a:rPr>
              <a:t>1</a:t>
            </a:r>
            <a:endParaRPr lang="en-US" sz="950" dirty="0"/>
          </a:p>
        </p:txBody>
      </p:sp>
      <p:sp>
        <p:nvSpPr>
          <p:cNvPr id="12" name="Text 9"/>
          <p:cNvSpPr/>
          <p:nvPr/>
        </p:nvSpPr>
        <p:spPr>
          <a:xfrm>
            <a:off x="1389888" y="4910328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1F14"/>
                </a:solidFill>
              </a:rPr>
              <a:t>Farmer voice / photo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389888" y="5212080"/>
            <a:ext cx="18745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B6573"/>
                </a:solidFill>
              </a:rPr>
              <a:t>Local language update from the field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3447288" y="4709160"/>
            <a:ext cx="2697480" cy="960120"/>
          </a:xfrm>
          <a:prstGeom prst="roundRect">
            <a:avLst>
              <a:gd name="adj" fmla="val 11429"/>
            </a:avLst>
          </a:prstGeom>
          <a:solidFill>
            <a:srgbClr val="FBFAF3"/>
          </a:solidFill>
          <a:ln w="12700">
            <a:solidFill>
              <a:srgbClr val="D4A017">
                <a:alpha val="80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611880" y="4946904"/>
            <a:ext cx="438912" cy="438912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735324" y="5038344"/>
            <a:ext cx="182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61F14"/>
                </a:solidFill>
              </a:rPr>
              <a:t>2</a:t>
            </a:r>
            <a:endParaRPr lang="en-US" sz="950" dirty="0"/>
          </a:p>
        </p:txBody>
      </p:sp>
      <p:sp>
        <p:nvSpPr>
          <p:cNvPr id="17" name="Text 14"/>
          <p:cNvSpPr/>
          <p:nvPr/>
        </p:nvSpPr>
        <p:spPr>
          <a:xfrm>
            <a:off x="4178808" y="4910328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1F14"/>
                </a:solidFill>
              </a:rPr>
              <a:t>AI micro-record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178808" y="5212080"/>
            <a:ext cx="18745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B6573"/>
                </a:solidFill>
              </a:rPr>
              <a:t>Structured draft: activity, date, plot, cost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6236208" y="4709160"/>
            <a:ext cx="2697480" cy="960120"/>
          </a:xfrm>
          <a:prstGeom prst="roundRect">
            <a:avLst>
              <a:gd name="adj" fmla="val 11429"/>
            </a:avLst>
          </a:prstGeom>
          <a:solidFill>
            <a:srgbClr val="FBFAF3"/>
          </a:solidFill>
          <a:ln w="12700">
            <a:solidFill>
              <a:srgbClr val="D4A017">
                <a:alpha val="80000"/>
              </a:srgbClr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400800" y="4946904"/>
            <a:ext cx="438912" cy="438912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524244" y="5038344"/>
            <a:ext cx="182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61F14"/>
                </a:solidFill>
              </a:rPr>
              <a:t>3</a:t>
            </a:r>
            <a:endParaRPr lang="en-US" sz="950" dirty="0"/>
          </a:p>
        </p:txBody>
      </p:sp>
      <p:sp>
        <p:nvSpPr>
          <p:cNvPr id="22" name="Text 19"/>
          <p:cNvSpPr/>
          <p:nvPr/>
        </p:nvSpPr>
        <p:spPr>
          <a:xfrm>
            <a:off x="6967728" y="4910328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1F14"/>
                </a:solidFill>
              </a:rPr>
              <a:t>Smart Inbox review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6967728" y="5212080"/>
            <a:ext cx="18745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B6573"/>
                </a:solidFill>
              </a:rPr>
              <a:t>FarmerFriend approves, corrects or flags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9025128" y="4709160"/>
            <a:ext cx="2697480" cy="960120"/>
          </a:xfrm>
          <a:prstGeom prst="roundRect">
            <a:avLst>
              <a:gd name="adj" fmla="val 11429"/>
            </a:avLst>
          </a:prstGeom>
          <a:solidFill>
            <a:srgbClr val="FBFAF3"/>
          </a:solidFill>
          <a:ln w="12700">
            <a:solidFill>
              <a:srgbClr val="D4A017">
                <a:alpha val="8000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9189720" y="4946904"/>
            <a:ext cx="438912" cy="438912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9313164" y="5038344"/>
            <a:ext cx="182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61F14"/>
                </a:solidFill>
              </a:rPr>
              <a:t>4</a:t>
            </a:r>
            <a:endParaRPr lang="en-US" sz="950" dirty="0"/>
          </a:p>
        </p:txBody>
      </p:sp>
      <p:sp>
        <p:nvSpPr>
          <p:cNvPr id="27" name="Text 24"/>
          <p:cNvSpPr/>
          <p:nvPr/>
        </p:nvSpPr>
        <p:spPr>
          <a:xfrm>
            <a:off x="9756648" y="4910328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1F14"/>
                </a:solidFill>
              </a:rPr>
              <a:t>Trusted season file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9756648" y="5212080"/>
            <a:ext cx="18745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B6573"/>
                </a:solidFill>
              </a:rPr>
              <a:t>Ready for P&amp;L, credit, insurance and markets</a:t>
            </a:r>
            <a:endParaRPr lang="en-US" sz="1000" dirty="0"/>
          </a:p>
        </p:txBody>
      </p:sp>
      <p:sp>
        <p:nvSpPr>
          <p:cNvPr id="29" name="Text 26"/>
          <p:cNvSpPr/>
          <p:nvPr/>
        </p:nvSpPr>
        <p:spPr>
          <a:xfrm>
            <a:off x="502920" y="6528816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F7F2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Share Croppers Private Limited  •  SCPL Digital Agriculture  •  www.sharecroppers.in</a:t>
            </a:r>
            <a:endParaRPr lang="en-US" sz="750" dirty="0"/>
          </a:p>
        </p:txBody>
      </p:sp>
      <p:sp>
        <p:nvSpPr>
          <p:cNvPr id="30" name="Text 27"/>
          <p:cNvSpPr/>
          <p:nvPr/>
        </p:nvSpPr>
        <p:spPr>
          <a:xfrm>
            <a:off x="11475720" y="6473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7F2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2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47472"/>
            <a:ext cx="347472" cy="347472"/>
          </a:xfrm>
          <a:prstGeom prst="ellipse">
            <a:avLst/>
          </a:prstGeom>
          <a:solidFill>
            <a:srgbClr val="061F14"/>
          </a:solidFill>
          <a:ln w="12700">
            <a:solidFill>
              <a:srgbClr val="061F14">
                <a:alpha val="90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301752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61F1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SCPL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914400" y="548640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3B6D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Digital Agriculture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640080" y="868680"/>
            <a:ext cx="5212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D4A0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CAPABILITIES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621792" y="114300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061F1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One app for the crop journey.</a:t>
            </a:r>
            <a:endParaRPr lang="en-US" sz="3100" dirty="0"/>
          </a:p>
        </p:txBody>
      </p:sp>
      <p:sp>
        <p:nvSpPr>
          <p:cNvPr id="7" name="Text 5"/>
          <p:cNvSpPr/>
          <p:nvPr/>
        </p:nvSpPr>
        <p:spPr>
          <a:xfrm>
            <a:off x="658368" y="1810512"/>
            <a:ext cx="1088136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B65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sowing to sale, each field activity can become part of a trusted record.</a:t>
            </a:r>
            <a:endParaRPr lang="en-US" sz="1350" dirty="0"/>
          </a:p>
        </p:txBody>
      </p:sp>
      <p:pic>
        <p:nvPicPr>
          <p:cNvPr id="8" name="Image 0" descr="/mnt/data/a_bright_cinematic_hyper_detailed_composite_illu_batch_3.png">    </p:cNvPr>
          <p:cNvPicPr>
            <a:picLocks noChangeAspect="1"/>
          </p:cNvPicPr>
          <p:nvPr/>
        </p:nvPicPr>
        <p:blipFill>
          <a:blip r:embed="rId1"/>
          <a:srcRect l="0" r="0" t="25198" b="25198"/>
          <a:stretch/>
        </p:blipFill>
        <p:spPr>
          <a:xfrm>
            <a:off x="640080" y="2926080"/>
            <a:ext cx="10972800" cy="306324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594360" y="2880360"/>
            <a:ext cx="11064240" cy="3154680"/>
          </a:xfrm>
          <a:prstGeom prst="roundRect">
            <a:avLst>
              <a:gd name="adj" fmla="val 4058"/>
            </a:avLst>
          </a:prstGeom>
          <a:solidFill>
            <a:srgbClr val="FFFFFF">
              <a:alpha val="0"/>
            </a:srgbClr>
          </a:solidFill>
          <a:ln w="12700">
            <a:solidFill>
              <a:srgbClr val="D4A017">
                <a:alpha val="9000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49808" y="2286000"/>
            <a:ext cx="1417320" cy="384048"/>
          </a:xfrm>
          <a:prstGeom prst="roundRect">
            <a:avLst>
              <a:gd name="adj" fmla="val 28571"/>
            </a:avLst>
          </a:prstGeom>
          <a:solidFill>
            <a:srgbClr val="F2D36B"/>
          </a:solidFill>
          <a:ln w="12700">
            <a:solidFill>
              <a:srgbClr val="F2D36B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95528" y="2382012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61F1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Land &amp; plot records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2304288" y="2286000"/>
            <a:ext cx="1143000" cy="384048"/>
          </a:xfrm>
          <a:prstGeom prst="roundRect">
            <a:avLst>
              <a:gd name="adj" fmla="val 28571"/>
            </a:avLst>
          </a:prstGeom>
          <a:solidFill>
            <a:srgbClr val="012D1B"/>
          </a:solidFill>
          <a:ln w="12700">
            <a:solidFill>
              <a:srgbClr val="012D1B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414016" y="2382012"/>
            <a:ext cx="9235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Sowing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3584448" y="2286000"/>
            <a:ext cx="1143000" cy="384048"/>
          </a:xfrm>
          <a:prstGeom prst="roundRect">
            <a:avLst>
              <a:gd name="adj" fmla="val 28571"/>
            </a:avLst>
          </a:prstGeom>
          <a:solidFill>
            <a:srgbClr val="F2D36B"/>
          </a:solidFill>
          <a:ln w="12700">
            <a:solidFill>
              <a:srgbClr val="F2D36B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694176" y="2382012"/>
            <a:ext cx="9235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61F1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Spraying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4864608" y="2286000"/>
            <a:ext cx="1143000" cy="384048"/>
          </a:xfrm>
          <a:prstGeom prst="roundRect">
            <a:avLst>
              <a:gd name="adj" fmla="val 28571"/>
            </a:avLst>
          </a:prstGeom>
          <a:solidFill>
            <a:srgbClr val="012D1B"/>
          </a:solidFill>
          <a:ln w="12700">
            <a:solidFill>
              <a:srgbClr val="012D1B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974336" y="2382012"/>
            <a:ext cx="9235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Expenses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6144768" y="2286000"/>
            <a:ext cx="1143000" cy="384048"/>
          </a:xfrm>
          <a:prstGeom prst="roundRect">
            <a:avLst>
              <a:gd name="adj" fmla="val 28571"/>
            </a:avLst>
          </a:prstGeom>
          <a:solidFill>
            <a:srgbClr val="F2D36B"/>
          </a:solidFill>
          <a:ln w="12700">
            <a:solidFill>
              <a:srgbClr val="F2D36B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254496" y="2382012"/>
            <a:ext cx="9235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61F1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Crop photos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7424928" y="2286000"/>
            <a:ext cx="1143000" cy="384048"/>
          </a:xfrm>
          <a:prstGeom prst="roundRect">
            <a:avLst>
              <a:gd name="adj" fmla="val 28571"/>
            </a:avLst>
          </a:prstGeom>
          <a:solidFill>
            <a:srgbClr val="012D1B"/>
          </a:solidFill>
          <a:ln w="12700">
            <a:solidFill>
              <a:srgbClr val="012D1B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534656" y="2382012"/>
            <a:ext cx="9235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Production</a:t>
            </a:r>
            <a:endParaRPr lang="en-US" sz="950" dirty="0"/>
          </a:p>
        </p:txBody>
      </p:sp>
      <p:sp>
        <p:nvSpPr>
          <p:cNvPr id="22" name="Shape 19"/>
          <p:cNvSpPr/>
          <p:nvPr/>
        </p:nvSpPr>
        <p:spPr>
          <a:xfrm>
            <a:off x="8705088" y="2286000"/>
            <a:ext cx="1143000" cy="384048"/>
          </a:xfrm>
          <a:prstGeom prst="roundRect">
            <a:avLst>
              <a:gd name="adj" fmla="val 28571"/>
            </a:avLst>
          </a:prstGeom>
          <a:solidFill>
            <a:srgbClr val="F2D36B"/>
          </a:solidFill>
          <a:ln w="12700">
            <a:solidFill>
              <a:srgbClr val="F2D36B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814816" y="2382012"/>
            <a:ext cx="9235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61F1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Sales</a:t>
            </a:r>
            <a:endParaRPr lang="en-US" sz="950" dirty="0"/>
          </a:p>
        </p:txBody>
      </p:sp>
      <p:sp>
        <p:nvSpPr>
          <p:cNvPr id="24" name="Text 21"/>
          <p:cNvSpPr/>
          <p:nvPr/>
        </p:nvSpPr>
        <p:spPr>
          <a:xfrm>
            <a:off x="502920" y="6528816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B65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Share Croppers Private Limited  •  SCPL Digital Agriculture  •  www.sharecroppers.in</a:t>
            </a:r>
            <a:endParaRPr lang="en-US" sz="750" dirty="0"/>
          </a:p>
        </p:txBody>
      </p:sp>
      <p:sp>
        <p:nvSpPr>
          <p:cNvPr id="25" name="Text 22"/>
          <p:cNvSpPr/>
          <p:nvPr/>
        </p:nvSpPr>
        <p:spPr>
          <a:xfrm>
            <a:off x="11475720" y="6473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5B65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12D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47472"/>
            <a:ext cx="347472" cy="347472"/>
          </a:xfrm>
          <a:prstGeom prst="ellipse">
            <a:avLst/>
          </a:prstGeom>
          <a:solidFill>
            <a:srgbClr val="D4A017"/>
          </a:solidFill>
          <a:ln w="12700">
            <a:solidFill>
              <a:srgbClr val="F2D36B">
                <a:alpha val="90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301752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7F2D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SCPL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914400" y="548640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2D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Digital Agriculture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621792" y="950976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Digital Farm Record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58368" y="1572768"/>
            <a:ext cx="52120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7F2DF"/>
                </a:solidFill>
              </a:rPr>
              <a:t>A record is useful only when it links farmer, land, plot, crop cycle and activities.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85800" y="2212848"/>
            <a:ext cx="5074920" cy="749808"/>
          </a:xfrm>
          <a:prstGeom prst="roundRect">
            <a:avLst>
              <a:gd name="adj" fmla="val 12195"/>
            </a:avLst>
          </a:prstGeom>
          <a:solidFill>
            <a:srgbClr val="FBFAF3"/>
          </a:solidFill>
          <a:ln w="12700">
            <a:solidFill>
              <a:srgbClr val="D4A017">
                <a:alpha val="70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32104" y="2414016"/>
            <a:ext cx="347472" cy="347472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8116" y="2482596"/>
            <a:ext cx="14630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61F14"/>
                </a:solidFill>
              </a:rPr>
              <a:t>1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307592" y="2377440"/>
            <a:ext cx="42976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1F14"/>
                </a:solidFill>
              </a:rPr>
              <a:t>Farmer ID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307592" y="2642616"/>
            <a:ext cx="4297680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B6573"/>
                </a:solidFill>
              </a:rPr>
              <a:t>Owner, mobile, KYC, village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85800" y="3017520"/>
            <a:ext cx="5074920" cy="749808"/>
          </a:xfrm>
          <a:prstGeom prst="roundRect">
            <a:avLst>
              <a:gd name="adj" fmla="val 12195"/>
            </a:avLst>
          </a:prstGeom>
          <a:solidFill>
            <a:srgbClr val="FBFAF3"/>
          </a:solidFill>
          <a:ln w="12700">
            <a:solidFill>
              <a:srgbClr val="D4A017">
                <a:alpha val="70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32104" y="3218688"/>
            <a:ext cx="347472" cy="347472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28116" y="3287268"/>
            <a:ext cx="14630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61F14"/>
                </a:solidFill>
              </a:rPr>
              <a:t>2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307592" y="3182112"/>
            <a:ext cx="42976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1F14"/>
                </a:solidFill>
              </a:rPr>
              <a:t>Land &amp; Plot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307592" y="3447288"/>
            <a:ext cx="4297680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B6573"/>
                </a:solidFill>
              </a:rPr>
              <a:t>7/12, polygon, crop area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85800" y="3822192"/>
            <a:ext cx="5074920" cy="749808"/>
          </a:xfrm>
          <a:prstGeom prst="roundRect">
            <a:avLst>
              <a:gd name="adj" fmla="val 12195"/>
            </a:avLst>
          </a:prstGeom>
          <a:solidFill>
            <a:srgbClr val="FBFAF3"/>
          </a:solidFill>
          <a:ln w="12700">
            <a:solidFill>
              <a:srgbClr val="D4A017">
                <a:alpha val="70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32104" y="4023360"/>
            <a:ext cx="347472" cy="347472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8116" y="4091940"/>
            <a:ext cx="14630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61F14"/>
                </a:solidFill>
              </a:rPr>
              <a:t>3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307592" y="3986784"/>
            <a:ext cx="42976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1F14"/>
                </a:solidFill>
              </a:rPr>
              <a:t>Crop Cycle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307592" y="4251960"/>
            <a:ext cx="4297680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B6573"/>
                </a:solidFill>
              </a:rPr>
              <a:t>Sowing, variety, dates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685800" y="4626864"/>
            <a:ext cx="5074920" cy="749808"/>
          </a:xfrm>
          <a:prstGeom prst="roundRect">
            <a:avLst>
              <a:gd name="adj" fmla="val 12195"/>
            </a:avLst>
          </a:prstGeom>
          <a:solidFill>
            <a:srgbClr val="FBFAF3"/>
          </a:solidFill>
          <a:ln w="12700">
            <a:solidFill>
              <a:srgbClr val="D4A017">
                <a:alpha val="70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32104" y="4828032"/>
            <a:ext cx="347472" cy="347472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28116" y="4896612"/>
            <a:ext cx="14630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61F14"/>
                </a:solidFill>
              </a:rPr>
              <a:t>4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1307592" y="4791456"/>
            <a:ext cx="42976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1F14"/>
                </a:solidFill>
              </a:rPr>
              <a:t>Activities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307592" y="5056632"/>
            <a:ext cx="4297680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B6573"/>
                </a:solidFill>
              </a:rPr>
              <a:t>Spray, labour, inputs, machinery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685800" y="5431536"/>
            <a:ext cx="5074920" cy="749808"/>
          </a:xfrm>
          <a:prstGeom prst="roundRect">
            <a:avLst>
              <a:gd name="adj" fmla="val 12195"/>
            </a:avLst>
          </a:prstGeom>
          <a:solidFill>
            <a:srgbClr val="FBFAF3"/>
          </a:solidFill>
          <a:ln w="12700">
            <a:solidFill>
              <a:srgbClr val="D4A017">
                <a:alpha val="70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32104" y="5632704"/>
            <a:ext cx="347472" cy="347472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28116" y="5701284"/>
            <a:ext cx="14630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61F14"/>
                </a:solidFill>
              </a:rPr>
              <a:t>5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1307592" y="5596128"/>
            <a:ext cx="42976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1F14"/>
                </a:solidFill>
              </a:rPr>
              <a:t>Outcome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1307592" y="5861304"/>
            <a:ext cx="4297680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B6573"/>
                </a:solidFill>
              </a:rPr>
              <a:t>Production, sale, P&amp;L</a:t>
            </a:r>
            <a:endParaRPr lang="en-US" sz="1000" dirty="0"/>
          </a:p>
        </p:txBody>
      </p:sp>
      <p:pic>
        <p:nvPicPr>
          <p:cNvPr id="32" name="Image 0" descr="/mnt/data/a_bright_cinematic_hyper_detailed_composite_illu_batch_3.png">    </p:cNvPr>
          <p:cNvPicPr>
            <a:picLocks noChangeAspect="1"/>
          </p:cNvPicPr>
          <p:nvPr/>
        </p:nvPicPr>
        <p:blipFill>
          <a:blip r:embed="rId1"/>
          <a:srcRect l="21626" r="21626" t="0" b="0"/>
          <a:stretch/>
        </p:blipFill>
        <p:spPr>
          <a:xfrm>
            <a:off x="6172200" y="502920"/>
            <a:ext cx="5532120" cy="5486400"/>
          </a:xfrm>
          <a:prstGeom prst="rect">
            <a:avLst/>
          </a:prstGeom>
        </p:spPr>
      </p:pic>
      <p:sp>
        <p:nvSpPr>
          <p:cNvPr id="33" name="Shape 30"/>
          <p:cNvSpPr/>
          <p:nvPr/>
        </p:nvSpPr>
        <p:spPr>
          <a:xfrm>
            <a:off x="6108192" y="438912"/>
            <a:ext cx="5650992" cy="5614416"/>
          </a:xfrm>
          <a:prstGeom prst="roundRect">
            <a:avLst>
              <a:gd name="adj" fmla="val 2280"/>
            </a:avLst>
          </a:prstGeom>
          <a:solidFill>
            <a:srgbClr val="FFFFFF">
              <a:alpha val="0"/>
            </a:srgbClr>
          </a:solidFill>
          <a:ln w="15240">
            <a:solidFill>
              <a:srgbClr val="D4A017">
                <a:alpha val="90000"/>
              </a:srgbClr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502920" y="6528816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F7F2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Share Croppers Private Limited  •  SCPL Digital Agriculture  •  www.sharecroppers.in</a:t>
            </a:r>
            <a:endParaRPr lang="en-US" sz="750" dirty="0"/>
          </a:p>
        </p:txBody>
      </p:sp>
      <p:sp>
        <p:nvSpPr>
          <p:cNvPr id="35" name="Text 32"/>
          <p:cNvSpPr/>
          <p:nvPr/>
        </p:nvSpPr>
        <p:spPr>
          <a:xfrm>
            <a:off x="11475720" y="6473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7F2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2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47472"/>
            <a:ext cx="347472" cy="347472"/>
          </a:xfrm>
          <a:prstGeom prst="ellipse">
            <a:avLst/>
          </a:prstGeom>
          <a:solidFill>
            <a:srgbClr val="061F14"/>
          </a:solidFill>
          <a:ln w="12700">
            <a:solidFill>
              <a:srgbClr val="061F14">
                <a:alpha val="90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301752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61F1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SCPL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914400" y="548640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3B6D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Digital Agriculture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640080" y="868680"/>
            <a:ext cx="5212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D4A0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FARMER BENEFITS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621792" y="114300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061F1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the farmer gains each season.</a:t>
            </a:r>
            <a:endParaRPr lang="en-US" sz="3100" dirty="0"/>
          </a:p>
        </p:txBody>
      </p:sp>
      <p:sp>
        <p:nvSpPr>
          <p:cNvPr id="7" name="Text 5"/>
          <p:cNvSpPr/>
          <p:nvPr/>
        </p:nvSpPr>
        <p:spPr>
          <a:xfrm>
            <a:off x="658368" y="1810512"/>
            <a:ext cx="1088136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B65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Khet Nayak converts field activity into usable evidence and decisions.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40080" y="2423160"/>
            <a:ext cx="5349240" cy="1207008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12700">
            <a:solidFill>
              <a:srgbClr val="E4E5D2">
                <a:alpha val="8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59536" y="258775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📊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17320" y="2624328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1F1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P&amp;L Insights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417320" y="2990088"/>
            <a:ext cx="438912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B65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Know real cost of cultivation, production value and season-wise profitability.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199632" y="2423160"/>
            <a:ext cx="5349240" cy="1207008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12700">
            <a:solidFill>
              <a:srgbClr val="E4E5D2">
                <a:alpha val="8000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19088" y="258775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🛡️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976872" y="2624328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1F1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Insurance Evidence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976872" y="2990088"/>
            <a:ext cx="438912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B65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Crop photos and activity records support better documentation during claims.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40080" y="3977640"/>
            <a:ext cx="5349240" cy="1207008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12700">
            <a:solidFill>
              <a:srgbClr val="E4E5D2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9536" y="414223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🏦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417320" y="4178808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1F1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Credit Readiness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17320" y="4544568"/>
            <a:ext cx="438912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B65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structured Farmer Season File helps banks understand real farm activity.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199632" y="3977640"/>
            <a:ext cx="5349240" cy="1207008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12700">
            <a:solidFill>
              <a:srgbClr val="E4E5D2">
                <a:alpha val="8000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419088" y="414223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🤝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6976872" y="4178808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1F1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Market Linkage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976872" y="4544568"/>
            <a:ext cx="438912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B65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Pre-harvest crop data helps connect production to buyers more systematically.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502920" y="6528816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B65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Share Croppers Private Limited  •  SCPL Digital Agriculture  •  www.sharecroppers.in</a:t>
            </a:r>
            <a:endParaRPr lang="en-US" sz="750" dirty="0"/>
          </a:p>
        </p:txBody>
      </p:sp>
      <p:sp>
        <p:nvSpPr>
          <p:cNvPr id="25" name="Text 23"/>
          <p:cNvSpPr/>
          <p:nvPr/>
        </p:nvSpPr>
        <p:spPr>
          <a:xfrm>
            <a:off x="11475720" y="6473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5B65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12D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47472"/>
            <a:ext cx="347472" cy="347472"/>
          </a:xfrm>
          <a:prstGeom prst="ellipse">
            <a:avLst/>
          </a:prstGeom>
          <a:solidFill>
            <a:srgbClr val="D4A017"/>
          </a:solidFill>
          <a:ln w="12700">
            <a:solidFill>
              <a:srgbClr val="F2D36B">
                <a:alpha val="90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301752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7F2D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SCPL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914400" y="548640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2D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Digital Agriculture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640080" y="896112"/>
            <a:ext cx="5577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FarmerFriend Smart Inbox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58368" y="1527048"/>
            <a:ext cx="5212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2D36B"/>
                </a:solidFill>
              </a:rPr>
              <a:t>AI prepares the record. FarmerFriend makes it trusted.</a:t>
            </a:r>
            <a:endParaRPr lang="en-US" sz="1500" dirty="0"/>
          </a:p>
        </p:txBody>
      </p:sp>
      <p:pic>
        <p:nvPicPr>
          <p:cNvPr id="7" name="Image 0" descr="/mnt/data/wide_detailed_photorealistic_and_slightly_cinema_batch_2.png">    </p:cNvPr>
          <p:cNvPicPr>
            <a:picLocks noChangeAspect="1"/>
          </p:cNvPicPr>
          <p:nvPr/>
        </p:nvPicPr>
        <p:blipFill>
          <a:blip r:embed="rId1"/>
          <a:srcRect l="20808" r="20808" t="0" b="0"/>
          <a:stretch/>
        </p:blipFill>
        <p:spPr>
          <a:xfrm>
            <a:off x="6446520" y="658368"/>
            <a:ext cx="5074920" cy="489204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382512" y="594360"/>
            <a:ext cx="5212080" cy="5029200"/>
          </a:xfrm>
          <a:prstGeom prst="roundRect">
            <a:avLst>
              <a:gd name="adj" fmla="val 2545"/>
            </a:avLst>
          </a:prstGeom>
          <a:solidFill>
            <a:srgbClr val="FFFFFF">
              <a:alpha val="0"/>
            </a:srgbClr>
          </a:solidFill>
          <a:ln w="13970">
            <a:solidFill>
              <a:srgbClr val="D4A017">
                <a:alpha val="9000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49808" y="2331720"/>
            <a:ext cx="2423160" cy="1005840"/>
          </a:xfrm>
          <a:prstGeom prst="roundRect">
            <a:avLst>
              <a:gd name="adj" fmla="val 10909"/>
            </a:avLst>
          </a:prstGeom>
          <a:solidFill>
            <a:srgbClr val="012D1B">
              <a:alpha val="92000"/>
            </a:srgbClr>
          </a:solidFill>
          <a:ln w="15240">
            <a:solidFill>
              <a:srgbClr val="D4A017">
                <a:alpha val="90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14400" y="2496312"/>
            <a:ext cx="20939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2D36B"/>
                </a:solidFill>
              </a:rPr>
              <a:t>APPROVE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914400" y="2743200"/>
            <a:ext cx="20939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Clean record ready to post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3401568" y="2331720"/>
            <a:ext cx="2423160" cy="1005840"/>
          </a:xfrm>
          <a:prstGeom prst="roundRect">
            <a:avLst>
              <a:gd name="adj" fmla="val 10909"/>
            </a:avLst>
          </a:prstGeom>
          <a:solidFill>
            <a:srgbClr val="012D1B">
              <a:alpha val="92000"/>
            </a:srgbClr>
          </a:solidFill>
          <a:ln w="15240">
            <a:solidFill>
              <a:srgbClr val="D4A017">
                <a:alpha val="90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566160" y="2496312"/>
            <a:ext cx="20939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2D36B"/>
                </a:solidFill>
              </a:rPr>
              <a:t>CORRECT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3566160" y="2743200"/>
            <a:ext cx="20939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Fix plot, crop, amount or date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749808" y="3703320"/>
            <a:ext cx="2423160" cy="1005840"/>
          </a:xfrm>
          <a:prstGeom prst="roundRect">
            <a:avLst>
              <a:gd name="adj" fmla="val 10909"/>
            </a:avLst>
          </a:prstGeom>
          <a:solidFill>
            <a:srgbClr val="012D1B">
              <a:alpha val="92000"/>
            </a:srgbClr>
          </a:solidFill>
          <a:ln w="15240">
            <a:solidFill>
              <a:srgbClr val="D4A017">
                <a:alpha val="9000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914400" y="3867912"/>
            <a:ext cx="20939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2D36B"/>
                </a:solidFill>
              </a:rPr>
              <a:t>FLAG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914400" y="4114800"/>
            <a:ext cx="20939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Needs clarification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3401568" y="3703320"/>
            <a:ext cx="2423160" cy="1005840"/>
          </a:xfrm>
          <a:prstGeom prst="roundRect">
            <a:avLst>
              <a:gd name="adj" fmla="val 10909"/>
            </a:avLst>
          </a:prstGeom>
          <a:solidFill>
            <a:srgbClr val="012D1B">
              <a:alpha val="92000"/>
            </a:srgbClr>
          </a:solidFill>
          <a:ln w="15240">
            <a:solidFill>
              <a:srgbClr val="D4A017">
                <a:alpha val="9000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566160" y="3867912"/>
            <a:ext cx="20939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2D36B"/>
                </a:solidFill>
              </a:rPr>
              <a:t>ATTACH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3566160" y="4114800"/>
            <a:ext cx="20939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Bills, photos and evidence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502920" y="6528816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F7F2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Share Croppers Private Limited  •  SCPL Digital Agriculture  •  www.sharecroppers.in</a:t>
            </a:r>
            <a:endParaRPr lang="en-US" sz="750" dirty="0"/>
          </a:p>
        </p:txBody>
      </p:sp>
      <p:sp>
        <p:nvSpPr>
          <p:cNvPr id="22" name="Text 19"/>
          <p:cNvSpPr/>
          <p:nvPr/>
        </p:nvSpPr>
        <p:spPr>
          <a:xfrm>
            <a:off x="11475720" y="6473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7F2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2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47472"/>
            <a:ext cx="347472" cy="347472"/>
          </a:xfrm>
          <a:prstGeom prst="ellipse">
            <a:avLst/>
          </a:prstGeom>
          <a:solidFill>
            <a:srgbClr val="061F14"/>
          </a:solidFill>
          <a:ln w="12700">
            <a:solidFill>
              <a:srgbClr val="061F14">
                <a:alpha val="90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301752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61F1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SCPL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914400" y="548640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3B6D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Digital Agriculture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640080" y="868680"/>
            <a:ext cx="5212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D4A0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SCPL SERVICE WINDOW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621792" y="114300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061F1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Records are the foundation for services.</a:t>
            </a:r>
            <a:endParaRPr lang="en-US" sz="3100" dirty="0"/>
          </a:p>
        </p:txBody>
      </p:sp>
      <p:sp>
        <p:nvSpPr>
          <p:cNvPr id="7" name="Text 5"/>
          <p:cNvSpPr/>
          <p:nvPr/>
        </p:nvSpPr>
        <p:spPr>
          <a:xfrm>
            <a:off x="658368" y="1810512"/>
            <a:ext cx="1088136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B65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trusted digital record unlocks practical farmer support.</a:t>
            </a:r>
            <a:endParaRPr lang="en-US" sz="1350" dirty="0"/>
          </a:p>
        </p:txBody>
      </p:sp>
      <p:pic>
        <p:nvPicPr>
          <p:cNvPr id="8" name="Image 0" descr="/mnt/data/wide_cinematic_pastoral_panorama_at_sunrise_a_vib_batch_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83280" y="2514600"/>
            <a:ext cx="5440680" cy="306324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3246120" y="2377440"/>
            <a:ext cx="5715000" cy="3246120"/>
          </a:xfrm>
          <a:prstGeom prst="roundRect">
            <a:avLst>
              <a:gd name="adj" fmla="val 4242"/>
            </a:avLst>
          </a:prstGeom>
          <a:solidFill>
            <a:srgbClr val="FFFFFF">
              <a:alpha val="0"/>
            </a:srgbClr>
          </a:solidFill>
          <a:ln w="12700">
            <a:solidFill>
              <a:srgbClr val="D4A017">
                <a:alpha val="9000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14400" y="5870448"/>
            <a:ext cx="1828800" cy="384048"/>
          </a:xfrm>
          <a:prstGeom prst="roundRect">
            <a:avLst>
              <a:gd name="adj" fmla="val 28571"/>
            </a:avLst>
          </a:prstGeom>
          <a:solidFill>
            <a:srgbClr val="012D1B"/>
          </a:solidFill>
          <a:ln w="12700">
            <a:solidFill>
              <a:srgbClr val="012D1B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24128" y="5966460"/>
            <a:ext cx="16093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 Aggregation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2971800" y="5870448"/>
            <a:ext cx="2148840" cy="384048"/>
          </a:xfrm>
          <a:prstGeom prst="roundRect">
            <a:avLst>
              <a:gd name="adj" fmla="val 28571"/>
            </a:avLst>
          </a:prstGeom>
          <a:solidFill>
            <a:srgbClr val="F2D36B"/>
          </a:solidFill>
          <a:ln w="12700">
            <a:solidFill>
              <a:srgbClr val="F2D36B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081528" y="5966460"/>
            <a:ext cx="19293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61F1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Machinery on Fuel Cost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5349240" y="5870448"/>
            <a:ext cx="1828800" cy="384048"/>
          </a:xfrm>
          <a:prstGeom prst="roundRect">
            <a:avLst>
              <a:gd name="adj" fmla="val 28571"/>
            </a:avLst>
          </a:prstGeom>
          <a:solidFill>
            <a:srgbClr val="012D1B"/>
          </a:solidFill>
          <a:ln w="12700">
            <a:solidFill>
              <a:srgbClr val="012D1B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458968" y="5966460"/>
            <a:ext cx="16093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Insurance Evidence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7406640" y="5870448"/>
            <a:ext cx="1691640" cy="384048"/>
          </a:xfrm>
          <a:prstGeom prst="roundRect">
            <a:avLst>
              <a:gd name="adj" fmla="val 28571"/>
            </a:avLst>
          </a:prstGeom>
          <a:solidFill>
            <a:srgbClr val="F2D36B"/>
          </a:solidFill>
          <a:ln w="12700">
            <a:solidFill>
              <a:srgbClr val="F2D36B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516368" y="5966460"/>
            <a:ext cx="14721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61F1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Credit Readiness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9281160" y="5870448"/>
            <a:ext cx="1691640" cy="384048"/>
          </a:xfrm>
          <a:prstGeom prst="roundRect">
            <a:avLst>
              <a:gd name="adj" fmla="val 28571"/>
            </a:avLst>
          </a:prstGeom>
          <a:solidFill>
            <a:srgbClr val="012D1B"/>
          </a:solidFill>
          <a:ln w="12700">
            <a:solidFill>
              <a:srgbClr val="012D1B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9390888" y="5966460"/>
            <a:ext cx="14721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Market Linkage</a:t>
            </a:r>
            <a:endParaRPr lang="en-US" sz="950" dirty="0"/>
          </a:p>
        </p:txBody>
      </p:sp>
      <p:sp>
        <p:nvSpPr>
          <p:cNvPr id="20" name="Text 17"/>
          <p:cNvSpPr/>
          <p:nvPr/>
        </p:nvSpPr>
        <p:spPr>
          <a:xfrm>
            <a:off x="502920" y="6528816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B65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Share Croppers Private Limited  •  SCPL Digital Agriculture  •  www.sharecroppers.in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11475720" y="6473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5B65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12D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47472"/>
            <a:ext cx="347472" cy="347472"/>
          </a:xfrm>
          <a:prstGeom prst="ellipse">
            <a:avLst/>
          </a:prstGeom>
          <a:solidFill>
            <a:srgbClr val="D4A017"/>
          </a:solidFill>
          <a:ln w="12700">
            <a:solidFill>
              <a:srgbClr val="F2D36B">
                <a:alpha val="90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301752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7F2D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SCPL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914400" y="548640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2D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Digital Agriculture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640080" y="896112"/>
            <a:ext cx="5029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Launch Ceremony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658368" y="1527048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2D36B"/>
                </a:solidFill>
              </a:rPr>
              <a:t>Press Conference &amp; Launch Ceremony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85800" y="2240280"/>
            <a:ext cx="4846320" cy="1005840"/>
          </a:xfrm>
          <a:prstGeom prst="roundRect">
            <a:avLst>
              <a:gd name="adj" fmla="val 10909"/>
            </a:avLst>
          </a:prstGeom>
          <a:solidFill>
            <a:srgbClr val="012D1B">
              <a:alpha val="92000"/>
            </a:srgbClr>
          </a:solidFill>
          <a:ln w="15240">
            <a:solidFill>
              <a:srgbClr val="D4A017">
                <a:alpha val="9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404872"/>
            <a:ext cx="45171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30" b="1" dirty="0">
                <a:solidFill>
                  <a:srgbClr val="F2D36B"/>
                </a:solidFill>
              </a:rPr>
              <a:t>DATE</a:t>
            </a:r>
            <a:endParaRPr lang="en-US" sz="830" dirty="0"/>
          </a:p>
        </p:txBody>
      </p:sp>
      <p:sp>
        <p:nvSpPr>
          <p:cNvPr id="9" name="Text 7"/>
          <p:cNvSpPr/>
          <p:nvPr/>
        </p:nvSpPr>
        <p:spPr>
          <a:xfrm>
            <a:off x="850392" y="2679192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Monday, 19 Oct 2026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85800" y="3429000"/>
            <a:ext cx="4846320" cy="1005840"/>
          </a:xfrm>
          <a:prstGeom prst="roundRect">
            <a:avLst>
              <a:gd name="adj" fmla="val 10909"/>
            </a:avLst>
          </a:prstGeom>
          <a:solidFill>
            <a:srgbClr val="012D1B">
              <a:alpha val="92000"/>
            </a:srgbClr>
          </a:solidFill>
          <a:ln w="15240">
            <a:solidFill>
              <a:srgbClr val="D4A017">
                <a:alpha val="9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3593592"/>
            <a:ext cx="45171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30" b="1" dirty="0">
                <a:solidFill>
                  <a:srgbClr val="F2D36B"/>
                </a:solidFill>
              </a:rPr>
              <a:t>TIME</a:t>
            </a:r>
            <a:endParaRPr lang="en-US" sz="830" dirty="0"/>
          </a:p>
        </p:txBody>
      </p:sp>
      <p:sp>
        <p:nvSpPr>
          <p:cNvPr id="12" name="Text 10"/>
          <p:cNvSpPr/>
          <p:nvPr/>
        </p:nvSpPr>
        <p:spPr>
          <a:xfrm>
            <a:off x="850392" y="3867912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11:00 AM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85800" y="4617720"/>
            <a:ext cx="4846320" cy="1005840"/>
          </a:xfrm>
          <a:prstGeom prst="roundRect">
            <a:avLst>
              <a:gd name="adj" fmla="val 10909"/>
            </a:avLst>
          </a:prstGeom>
          <a:solidFill>
            <a:srgbClr val="012D1B">
              <a:alpha val="92000"/>
            </a:srgbClr>
          </a:solidFill>
          <a:ln w="15240">
            <a:solidFill>
              <a:srgbClr val="D4A017">
                <a:alpha val="9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4782312"/>
            <a:ext cx="45171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30" b="1" dirty="0">
                <a:solidFill>
                  <a:srgbClr val="F2D36B"/>
                </a:solidFill>
              </a:rPr>
              <a:t>VENUE</a:t>
            </a:r>
            <a:endParaRPr lang="en-US" sz="830" dirty="0"/>
          </a:p>
        </p:txBody>
      </p:sp>
      <p:sp>
        <p:nvSpPr>
          <p:cNvPr id="15" name="Text 13"/>
          <p:cNvSpPr/>
          <p:nvPr/>
        </p:nvSpPr>
        <p:spPr>
          <a:xfrm>
            <a:off x="850392" y="5056632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Patrakar Bhavan, Navi Peth, Pune</a:t>
            </a:r>
            <a:endParaRPr lang="en-US" sz="1500" dirty="0"/>
          </a:p>
        </p:txBody>
      </p:sp>
      <p:pic>
        <p:nvPicPr>
          <p:cNvPr id="16" name="Image 0" descr="/mnt/data/pdf_render/invit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98662" y="502920"/>
            <a:ext cx="3930555" cy="5852160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6355080" y="438912"/>
            <a:ext cx="4617720" cy="5989320"/>
          </a:xfrm>
          <a:prstGeom prst="roundRect">
            <a:avLst>
              <a:gd name="adj" fmla="val 1980"/>
            </a:avLst>
          </a:prstGeom>
          <a:solidFill>
            <a:srgbClr val="FFFFFF">
              <a:alpha val="0"/>
            </a:srgbClr>
          </a:solidFill>
          <a:ln w="13970">
            <a:solidFill>
              <a:srgbClr val="D4A017">
                <a:alpha val="9000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02920" y="6528816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F7F2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Share Croppers Private Limited  •  SCPL Digital Agriculture  •  www.sharecroppers.in</a:t>
            </a:r>
            <a:endParaRPr lang="en-US" sz="750" dirty="0"/>
          </a:p>
        </p:txBody>
      </p:sp>
      <p:sp>
        <p:nvSpPr>
          <p:cNvPr id="19" name="Text 16"/>
          <p:cNvSpPr/>
          <p:nvPr/>
        </p:nvSpPr>
        <p:spPr>
          <a:xfrm>
            <a:off x="11475720" y="6473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7F2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2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47472"/>
            <a:ext cx="347472" cy="347472"/>
          </a:xfrm>
          <a:prstGeom prst="ellipse">
            <a:avLst/>
          </a:prstGeom>
          <a:solidFill>
            <a:srgbClr val="061F14"/>
          </a:solidFill>
          <a:ln w="12700">
            <a:solidFill>
              <a:srgbClr val="061F14">
                <a:alpha val="90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301752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61F1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SCPL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914400" y="548640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3B6D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Digital Agriculture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640080" y="868680"/>
            <a:ext cx="5212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D4A0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WEBSITE EVENT EXPERIENCE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621792" y="114300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061F1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Cover first. Actions visible. Details clean.</a:t>
            </a:r>
            <a:endParaRPr lang="en-US" sz="3100" dirty="0"/>
          </a:p>
        </p:txBody>
      </p:sp>
      <p:sp>
        <p:nvSpPr>
          <p:cNvPr id="7" name="Text 5"/>
          <p:cNvSpPr/>
          <p:nvPr/>
        </p:nvSpPr>
        <p:spPr>
          <a:xfrm>
            <a:off x="658368" y="1810512"/>
            <a:ext cx="1088136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5B65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live Events page should make the Khet Nayak launch easy to view, share and explore.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777240" y="2377440"/>
            <a:ext cx="10652760" cy="3246120"/>
          </a:xfrm>
          <a:prstGeom prst="roundRect">
            <a:avLst>
              <a:gd name="adj" fmla="val 5070"/>
            </a:avLst>
          </a:prstGeom>
          <a:solidFill>
            <a:srgbClr val="FFFFFF"/>
          </a:solidFill>
          <a:ln w="15240">
            <a:solidFill>
              <a:srgbClr val="E0D9A8"/>
            </a:solidFill>
            <a:prstDash val="solid"/>
          </a:ln>
        </p:spPr>
      </p:sp>
      <p:pic>
        <p:nvPicPr>
          <p:cNvPr id="9" name="Image 0" descr="/mnt/data/scpl_khet_nayak_event_cover_1600x120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" y="2560320"/>
            <a:ext cx="3718560" cy="278892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166360" y="2670048"/>
            <a:ext cx="5212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61F14"/>
                </a:solidFill>
              </a:rPr>
              <a:t>SCPL Khet Nayak App Launch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193792" y="3182112"/>
            <a:ext cx="4389120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573"/>
                </a:solidFill>
              </a:rPr>
              <a:t>19 Oct 2026 • 11:00 AM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B6573"/>
                </a:solidFill>
              </a:rPr>
              <a:t>Patrakar Bhavan, Navi Peth, Pune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5212080" y="4069080"/>
            <a:ext cx="1325880" cy="384048"/>
          </a:xfrm>
          <a:prstGeom prst="roundRect">
            <a:avLst>
              <a:gd name="adj" fmla="val 28571"/>
            </a:avLst>
          </a:prstGeom>
          <a:solidFill>
            <a:srgbClr val="012D1B"/>
          </a:solidFill>
          <a:ln w="12700">
            <a:solidFill>
              <a:srgbClr val="012D1B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321808" y="4165092"/>
            <a:ext cx="11064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View Event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6720840" y="4069080"/>
            <a:ext cx="1417320" cy="384048"/>
          </a:xfrm>
          <a:prstGeom prst="roundRect">
            <a:avLst>
              <a:gd name="adj" fmla="val 28571"/>
            </a:avLst>
          </a:prstGeom>
          <a:solidFill>
            <a:srgbClr val="F2D36B"/>
          </a:solidFill>
          <a:ln w="12700">
            <a:solidFill>
              <a:srgbClr val="F2D36B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830568" y="4165092"/>
            <a:ext cx="11978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61F1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Presentation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8321040" y="4069080"/>
            <a:ext cx="658368" cy="384048"/>
          </a:xfrm>
          <a:prstGeom prst="roundRect">
            <a:avLst>
              <a:gd name="adj" fmla="val 28571"/>
            </a:avLst>
          </a:prstGeom>
          <a:solidFill>
            <a:srgbClr val="012D1B"/>
          </a:solidFill>
          <a:ln w="12700">
            <a:solidFill>
              <a:srgbClr val="012D1B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430768" y="4165092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PDF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9189720" y="4069080"/>
            <a:ext cx="822960" cy="384048"/>
          </a:xfrm>
          <a:prstGeom prst="roundRect">
            <a:avLst>
              <a:gd name="adj" fmla="val 28571"/>
            </a:avLst>
          </a:prstGeom>
          <a:solidFill>
            <a:srgbClr val="F2D36B"/>
          </a:solidFill>
          <a:ln w="12700">
            <a:solidFill>
              <a:srgbClr val="F2D36B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9299448" y="4165092"/>
            <a:ext cx="6035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61F1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Video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10195560" y="4069080"/>
            <a:ext cx="694944" cy="384048"/>
          </a:xfrm>
          <a:prstGeom prst="roundRect">
            <a:avLst>
              <a:gd name="adj" fmla="val 28571"/>
            </a:avLst>
          </a:prstGeom>
          <a:solidFill>
            <a:srgbClr val="012D1B"/>
          </a:solidFill>
          <a:ln w="12700">
            <a:solidFill>
              <a:srgbClr val="012D1B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0305288" y="4165092"/>
            <a:ext cx="4754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</a:t>
            </a:r>
            <a:endParaRPr lang="en-US" sz="950" dirty="0"/>
          </a:p>
        </p:txBody>
      </p:sp>
      <p:sp>
        <p:nvSpPr>
          <p:cNvPr id="22" name="Text 19"/>
          <p:cNvSpPr/>
          <p:nvPr/>
        </p:nvSpPr>
        <p:spPr>
          <a:xfrm>
            <a:off x="5212080" y="4800600"/>
            <a:ext cx="4937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B6573"/>
                </a:solidFill>
              </a:rPr>
              <a:t>Buttons appear only when files or links are uploaded.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502920" y="6528816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B65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Share Croppers Private Limited  •  SCPL Digital Agriculture  •  www.sharecroppers.in</a:t>
            </a:r>
            <a:endParaRPr lang="en-US" sz="750" dirty="0"/>
          </a:p>
        </p:txBody>
      </p:sp>
      <p:sp>
        <p:nvSpPr>
          <p:cNvPr id="24" name="Text 21"/>
          <p:cNvSpPr/>
          <p:nvPr/>
        </p:nvSpPr>
        <p:spPr>
          <a:xfrm>
            <a:off x="11475720" y="6473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5B65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12D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47472"/>
            <a:ext cx="347472" cy="347472"/>
          </a:xfrm>
          <a:prstGeom prst="ellipse">
            <a:avLst/>
          </a:prstGeom>
          <a:solidFill>
            <a:srgbClr val="D4A017"/>
          </a:solidFill>
          <a:ln w="12700">
            <a:solidFill>
              <a:srgbClr val="F2D36B">
                <a:alpha val="90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301752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7F2D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SCPL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914400" y="548640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2D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Digital Agriculture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685800" y="960120"/>
            <a:ext cx="4572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Khet Nayak is more than an app.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713232" y="2011680"/>
            <a:ext cx="5303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7F2DF"/>
                </a:solidFill>
              </a:rPr>
              <a:t>It is the farmer-facing window into a connected village operating system.</a:t>
            </a:r>
            <a:endParaRPr lang="en-US" sz="1500" dirty="0"/>
          </a:p>
        </p:txBody>
      </p:sp>
      <p:pic>
        <p:nvPicPr>
          <p:cNvPr id="7" name="Image 0" descr="/mnt/data/wide_cinematic_pastoral_panorama_at_sunrise_a_vib_batch_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88352" y="1097280"/>
            <a:ext cx="4206240" cy="2368296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251192" y="960120"/>
            <a:ext cx="4480560" cy="2642616"/>
          </a:xfrm>
          <a:prstGeom prst="roundRect">
            <a:avLst>
              <a:gd name="adj" fmla="val 3373"/>
            </a:avLst>
          </a:prstGeom>
          <a:solidFill>
            <a:srgbClr val="FFFFFF">
              <a:alpha val="0"/>
            </a:srgbClr>
          </a:solidFill>
          <a:ln w="13970">
            <a:solidFill>
              <a:srgbClr val="D4A017">
                <a:alpha val="9000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31520" y="2834640"/>
            <a:ext cx="1051560" cy="384048"/>
          </a:xfrm>
          <a:prstGeom prst="roundRect">
            <a:avLst>
              <a:gd name="adj" fmla="val 28571"/>
            </a:avLst>
          </a:prstGeom>
          <a:solidFill>
            <a:srgbClr val="F2D36B"/>
          </a:solidFill>
          <a:ln w="12700">
            <a:solidFill>
              <a:srgbClr val="F2D36B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41248" y="2930652"/>
            <a:ext cx="8321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61F1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Records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1993392" y="2834640"/>
            <a:ext cx="1143000" cy="384048"/>
          </a:xfrm>
          <a:prstGeom prst="roundRect">
            <a:avLst>
              <a:gd name="adj" fmla="val 28571"/>
            </a:avLst>
          </a:prstGeom>
          <a:solidFill>
            <a:srgbClr val="012D1B"/>
          </a:solidFill>
          <a:ln w="12700">
            <a:solidFill>
              <a:srgbClr val="012D1B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103120" y="2930652"/>
            <a:ext cx="9235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3337560" y="2834640"/>
            <a:ext cx="1143000" cy="384048"/>
          </a:xfrm>
          <a:prstGeom prst="roundRect">
            <a:avLst>
              <a:gd name="adj" fmla="val 28571"/>
            </a:avLst>
          </a:prstGeom>
          <a:solidFill>
            <a:srgbClr val="F2D36B"/>
          </a:solidFill>
          <a:ln w="12700">
            <a:solidFill>
              <a:srgbClr val="F2D36B">
                <a:alpha val="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447288" y="2930652"/>
            <a:ext cx="9235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61F1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Decisions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4681728" y="2834640"/>
            <a:ext cx="1143000" cy="384048"/>
          </a:xfrm>
          <a:prstGeom prst="roundRect">
            <a:avLst>
              <a:gd name="adj" fmla="val 28571"/>
            </a:avLst>
          </a:prstGeom>
          <a:solidFill>
            <a:srgbClr val="012D1B"/>
          </a:solidFill>
          <a:ln w="12700">
            <a:solidFill>
              <a:srgbClr val="012D1B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791456" y="2930652"/>
            <a:ext cx="9235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Services</a:t>
            </a:r>
            <a:endParaRPr lang="en-US" sz="950" dirty="0"/>
          </a:p>
        </p:txBody>
      </p:sp>
      <p:sp>
        <p:nvSpPr>
          <p:cNvPr id="17" name="Shape 14"/>
          <p:cNvSpPr/>
          <p:nvPr/>
        </p:nvSpPr>
        <p:spPr>
          <a:xfrm>
            <a:off x="6016752" y="2834640"/>
            <a:ext cx="1051560" cy="384048"/>
          </a:xfrm>
          <a:prstGeom prst="roundRect">
            <a:avLst>
              <a:gd name="adj" fmla="val 28571"/>
            </a:avLst>
          </a:prstGeom>
          <a:solidFill>
            <a:srgbClr val="F2D36B"/>
          </a:solidFill>
          <a:ln w="12700">
            <a:solidFill>
              <a:srgbClr val="F2D36B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126480" y="2930652"/>
            <a:ext cx="8321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61F1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Markets</a:t>
            </a:r>
            <a:endParaRPr lang="en-US" sz="950" dirty="0"/>
          </a:p>
        </p:txBody>
      </p:sp>
      <p:sp>
        <p:nvSpPr>
          <p:cNvPr id="19" name="Text 16"/>
          <p:cNvSpPr/>
          <p:nvPr/>
        </p:nvSpPr>
        <p:spPr>
          <a:xfrm>
            <a:off x="713232" y="4434840"/>
            <a:ext cx="5852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2D36B"/>
                </a:solidFill>
              </a:rPr>
              <a:t>Swayampurna Gaon Vikas Prakalp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731520" y="489204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7F2DF"/>
                </a:solidFill>
              </a:rPr>
              <a:t>Building self-reliant villages through digital farmer services.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502920" y="6528816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F7F2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Share Croppers Private Limited  •  SCPL Digital Agriculture  •  www.sharecroppers.in</a:t>
            </a:r>
            <a:endParaRPr lang="en-US" sz="750" dirty="0"/>
          </a:p>
        </p:txBody>
      </p:sp>
      <p:sp>
        <p:nvSpPr>
          <p:cNvPr id="22" name="Text 19"/>
          <p:cNvSpPr/>
          <p:nvPr/>
        </p:nvSpPr>
        <p:spPr>
          <a:xfrm>
            <a:off x="11475720" y="6473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7F2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12D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47472"/>
            <a:ext cx="347472" cy="347472"/>
          </a:xfrm>
          <a:prstGeom prst="ellipse">
            <a:avLst/>
          </a:prstGeom>
          <a:solidFill>
            <a:srgbClr val="D4A017"/>
          </a:solidFill>
          <a:ln w="12700">
            <a:solidFill>
              <a:srgbClr val="F2D36B">
                <a:alpha val="90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301752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7F2D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SCPL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914400" y="548640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2D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Digital Agriculture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685800" y="960120"/>
            <a:ext cx="5303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Join the Khet Nayak launch journey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713232" y="205740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2D36B"/>
                </a:solidFill>
              </a:rPr>
              <a:t>Smart Farming • Secure Farmer • Digital Platform</a:t>
            </a:r>
            <a:endParaRPr lang="en-US" sz="1500" dirty="0"/>
          </a:p>
        </p:txBody>
      </p:sp>
      <p:pic>
        <p:nvPicPr>
          <p:cNvPr id="7" name="Image 0" descr="/mnt/data/wide_detailed_photorealistic_and_slightly_cinema_batch_2.png">    </p:cNvPr>
          <p:cNvPicPr>
            <a:picLocks noChangeAspect="1"/>
          </p:cNvPicPr>
          <p:nvPr/>
        </p:nvPicPr>
        <p:blipFill>
          <a:blip r:embed="rId1"/>
          <a:srcRect l="25199" r="25199" t="0" b="0"/>
          <a:stretch/>
        </p:blipFill>
        <p:spPr>
          <a:xfrm>
            <a:off x="6766560" y="502920"/>
            <a:ext cx="4754880" cy="539496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702552" y="438912"/>
            <a:ext cx="4892040" cy="5532120"/>
          </a:xfrm>
          <a:prstGeom prst="roundRect">
            <a:avLst>
              <a:gd name="adj" fmla="val 2617"/>
            </a:avLst>
          </a:prstGeom>
          <a:solidFill>
            <a:srgbClr val="FFFFFF">
              <a:alpha val="0"/>
            </a:srgbClr>
          </a:solidFill>
          <a:ln w="15240">
            <a:solidFill>
              <a:srgbClr val="D4A017">
                <a:alpha val="90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49808" y="269748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2D36B"/>
                </a:solidFill>
              </a:rPr>
              <a:t>WEBSITE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2011680" y="267004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www.sharecroppers.in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749808" y="320040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2D36B"/>
                </a:solidFill>
              </a:rPr>
              <a:t>CONTACT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2011680" y="317296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+91 70580 99927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749808" y="370332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2D36B"/>
                </a:solidFill>
              </a:rPr>
              <a:t>EMAIL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2011680" y="367588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sharecroppers2383@gmail.com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731520" y="4206240"/>
            <a:ext cx="4023360" cy="0"/>
          </a:xfrm>
          <a:prstGeom prst="line">
            <a:avLst/>
          </a:prstGeom>
          <a:noFill/>
          <a:ln w="19050">
            <a:solidFill>
              <a:srgbClr val="D4A017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31520" y="4526280"/>
            <a:ext cx="4206240" cy="10972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Farmer Speaks.</a:t>
            </a:r>
            <a:endParaRPr lang="en-US" sz="2500" dirty="0"/>
          </a:p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AI Creates.</a:t>
            </a:r>
            <a:endParaRPr lang="en-US" sz="2500" dirty="0"/>
          </a:p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Farmer Benefits.</a:t>
            </a:r>
            <a:endParaRPr lang="en-US" sz="2500" dirty="0"/>
          </a:p>
        </p:txBody>
      </p:sp>
      <p:sp>
        <p:nvSpPr>
          <p:cNvPr id="17" name="Text 14"/>
          <p:cNvSpPr/>
          <p:nvPr/>
        </p:nvSpPr>
        <p:spPr>
          <a:xfrm>
            <a:off x="502920" y="6528816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F7F2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Share Croppers Private Limited  •  SCPL Digital Agriculture  •  www.sharecroppers.in</a:t>
            </a:r>
            <a:endParaRPr lang="en-US" sz="750" dirty="0"/>
          </a:p>
        </p:txBody>
      </p:sp>
      <p:sp>
        <p:nvSpPr>
          <p:cNvPr id="18" name="Text 15"/>
          <p:cNvSpPr/>
          <p:nvPr/>
        </p:nvSpPr>
        <p:spPr>
          <a:xfrm>
            <a:off x="11475720" y="6473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7F2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Share Croppers Private Limited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SCPL Khet Nayak App Launch</dc:title>
  <dc:subject>SCPL Khet Nayak Premium Launch Presentation</dc:subject>
  <dc:creator>Share Croppers Private Limited</dc:creator>
  <cp:lastModifiedBy>Share Croppers Private Limited</cp:lastModifiedBy>
  <cp:revision>1</cp:revision>
  <dcterms:created xsi:type="dcterms:W3CDTF">2026-09-29T17:42:49Z</dcterms:created>
  <dcterms:modified xsi:type="dcterms:W3CDTF">2026-09-29T17:42:49Z</dcterms:modified>
</cp:coreProperties>
</file>